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notesMaster" Target="notesMasters/notesMaster1.xml" />
  <Relationship Id="rId4" Type="http://schemas.openxmlformats.org/officeDocument/2006/relationships/slide" Target="slides/slide3.xml" />
  <Relationship Id="rId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294" cy="494116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859" y="0"/>
            <a:ext cx="2918294" cy="494116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r">
              <a:defRPr sz="1200"/>
            </a:lvl1pPr>
          </a:lstStyle>
          <a:p>
            <a:fld id="{D43BE6F4-D608-4DE6-8833-516039BC550C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65" tIns="46282" rIns="92565" bIns="462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0254"/>
            <a:ext cx="5388610" cy="3885549"/>
          </a:xfrm>
          <a:prstGeom prst="rect">
            <a:avLst/>
          </a:prstGeom>
        </p:spPr>
        <p:txBody>
          <a:bodyPr vert="horz" lIns="92565" tIns="46282" rIns="92565" bIns="462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5372"/>
            <a:ext cx="2918294" cy="494116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859" y="9375372"/>
            <a:ext cx="2918294" cy="494116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r">
              <a:defRPr sz="1200"/>
            </a:lvl1pPr>
          </a:lstStyle>
          <a:p>
            <a:fld id="{F9780562-8B9F-4393-BA1A-0559314F3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06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8AF6-2FE4-433D-8F5F-7F6380395468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9BBB-BF26-4ECE-B877-1CDBE42A9098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F99B-E07D-4CBF-9EC3-CB9D0493BC87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8312-66E7-44BF-A5AA-CADA334229C7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6B0-C1A0-4D0D-89A3-1DFCCEF0B076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079C-A60E-4043-AEF7-B76917126B91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7EA8-AC9F-4547-8407-14A8C20F8320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77A5-A788-450C-A778-099EAF5DBFD9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325B-2240-4344-A0BB-38FC500DDFF3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45287E-4232-4610-8E40-D553EB28CC88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8F0-E541-4CDD-94FB-B02A2BE07DDE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C3E73A-AB67-410E-ADC7-AA66B9C03CB7}" type="datetime1">
              <a:rPr lang="en-US" altLang="ja-JP" smtClean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D71BA-5B51-4976-8F32-C0A82A13E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介護予防・日常生活支援総合事業</a:t>
            </a:r>
            <a:br>
              <a:rPr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報酬等の変更に関する</a:t>
            </a:r>
            <a:r>
              <a:rPr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Q&amp;A</a:t>
            </a:r>
            <a:endParaRPr kumimoji="1" lang="ja-JP" altLang="en-US" sz="4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8B67E8-44BF-4354-B52D-797367EBD5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D8E50E-A977-4529-95D7-8114D5A2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37AD5-3D67-4F3E-A208-CD2BAC79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1F4962-C75A-4367-A83C-0A45E693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処遇改善加算の算定について　相当・緩和サービス併用者の扱い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14DECF-E84A-4637-84E8-247C7F6E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7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14492-C094-42D4-9D7C-9D8EC2768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211" y="2214193"/>
            <a:ext cx="4937760" cy="38004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・１日に、訪問介護相当サービスと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緩和型サービスを利用している場合、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どちらの加算を算定するかを選択する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ことは可能か。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・１月の中で、相当サービスと緩和型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サービスを併用する日と緩和型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サービスのみを利用する日が混在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する場合はどのように算定するか。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17AE51-9420-4C76-BC42-864D149D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処遇改善加算の算定について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相当・緩和サービス併用者の扱い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75E900-15D5-448D-ABD8-DC196FE34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6320" y="1846052"/>
            <a:ext cx="1804945" cy="592348"/>
          </a:xfr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●質問●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4B26AB-49DA-4044-82DE-686AA3E17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70714" y="2214193"/>
            <a:ext cx="5284966" cy="38004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・１日毎にサービス内容を見て、加算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を判断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してください。どちらも算定できる場合は、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相当サービスを優先とします。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82BD87-2454-4E27-9776-A9596A4FB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6480" y="1846052"/>
            <a:ext cx="1542552" cy="592348"/>
          </a:xfrm>
          <a:solidFill>
            <a:schemeClr val="accent3">
              <a:lumMod val="7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●回答●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B0A088-017D-4F56-A626-FAC44147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600" smtClean="0"/>
              <a:t>3</a:t>
            </a:fld>
            <a:endParaRPr lang="en-US" sz="16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F53CA0C-0DA8-4D0C-A7B2-E12A34A66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92280"/>
              </p:ext>
            </p:extLst>
          </p:nvPr>
        </p:nvGraphicFramePr>
        <p:xfrm>
          <a:off x="6044317" y="3849365"/>
          <a:ext cx="493776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489">
                  <a:extLst>
                    <a:ext uri="{9D8B030D-6E8A-4147-A177-3AD203B41FA5}">
                      <a16:colId xmlns:a16="http://schemas.microsoft.com/office/drawing/2014/main" val="2518790949"/>
                    </a:ext>
                  </a:extLst>
                </a:gridCol>
                <a:gridCol w="2974271">
                  <a:extLst>
                    <a:ext uri="{9D8B030D-6E8A-4147-A177-3AD203B41FA5}">
                      <a16:colId xmlns:a16="http://schemas.microsoft.com/office/drawing/2014/main" val="288262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処遇改善加算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25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相当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+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緩和型併用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相当サービスの加算を算定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3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相当サービスのみ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相当サービスの加算を算定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5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緩和型サービスのみ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緩和型サービスの加算を算定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78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5107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