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&#65279;<?xml version="1.0" encoding="utf-8" standalone="yes"?>
<Relationships xmlns="http://schemas.openxmlformats.org/package/2006/relationships">
  <Relationship Id="rId2" Type="http://schemas.openxmlformats.org/package/2006/relationships/metadata/thumbnail" Target="docProps/thumbnail.jpeg" />
  <Relationship Id="rId1" Type="http://schemas.openxmlformats.org/officeDocument/2006/relationships/officeDocument" Target="ppt/presentation.xml" />
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5"/>
  </p:notesMasterIdLst>
  <p:sldIdLst>
    <p:sldId id="258" r:id="rId2"/>
    <p:sldId id="259" r:id="rId3"/>
    <p:sldId id="257" r:id="rId4"/>
  </p:sldIdLst>
  <p:sldSz cx="12192000" cy="6858000"/>
  <p:notesSz cx="6735763" cy="986948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&#65279;<?xml version="1.0" encoding="utf-8" standalone="yes"?>
<Relationships xmlns="http://schemas.openxmlformats.org/package/2006/relationships">
  <Relationship Id="rId8" Type="http://schemas.openxmlformats.org/officeDocument/2006/relationships/theme" Target="theme/theme1.xml" />
  <Relationship Id="rId3" Type="http://schemas.openxmlformats.org/officeDocument/2006/relationships/slide" Target="slides/slide2.xml" />
  <Relationship Id="rId7" Type="http://schemas.openxmlformats.org/officeDocument/2006/relationships/viewProps" Target="viewProps.xml" />
  <Relationship Id="rId2" Type="http://schemas.openxmlformats.org/officeDocument/2006/relationships/slide" Target="slides/slide1.xml" />
  <Relationship Id="rId1" Type="http://schemas.openxmlformats.org/officeDocument/2006/relationships/slideMaster" Target="slideMasters/slideMaster1.xml" />
  <Relationship Id="rId6" Type="http://schemas.openxmlformats.org/officeDocument/2006/relationships/presProps" Target="presProps.xml" />
  <Relationship Id="rId5" Type="http://schemas.openxmlformats.org/officeDocument/2006/relationships/notesMaster" Target="notesMasters/notesMaster1.xml" />
  <Relationship Id="rId4" Type="http://schemas.openxmlformats.org/officeDocument/2006/relationships/slide" Target="slides/slide3.xml" />
  <Relationship Id="rId9" Type="http://schemas.openxmlformats.org/officeDocument/2006/relationships/tableStyles" Target="tableStyles.xml" />
</Relationships>
</file>

<file path=ppt/notesMasters/_rels/notesMaster1.xml.rels>&#65279;<?xml version="1.0" encoding="utf-8" standalone="yes"?>
<Relationships xmlns="http://schemas.openxmlformats.org/package/2006/relationships">
  <Relationship Id="rId1" Type="http://schemas.openxmlformats.org/officeDocument/2006/relationships/theme" Target="../theme/theme2.xml" />
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18294" cy="494116"/>
          </a:xfrm>
          <a:prstGeom prst="rect">
            <a:avLst/>
          </a:prstGeom>
        </p:spPr>
        <p:txBody>
          <a:bodyPr vert="horz" lIns="92565" tIns="46282" rIns="92565" bIns="46282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859" y="0"/>
            <a:ext cx="2918294" cy="494116"/>
          </a:xfrm>
          <a:prstGeom prst="rect">
            <a:avLst/>
          </a:prstGeom>
        </p:spPr>
        <p:txBody>
          <a:bodyPr vert="horz" lIns="92565" tIns="46282" rIns="92565" bIns="46282" rtlCol="0"/>
          <a:lstStyle>
            <a:lvl1pPr algn="r">
              <a:defRPr sz="1200"/>
            </a:lvl1pPr>
          </a:lstStyle>
          <a:p>
            <a:fld id="{D43BE6F4-D608-4DE6-8833-516039BC550C}" type="datetimeFigureOut">
              <a:rPr kumimoji="1" lang="ja-JP" altLang="en-US" smtClean="0"/>
              <a:t>2022/6/1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07988" y="1233488"/>
            <a:ext cx="5919787" cy="3330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565" tIns="46282" rIns="92565" bIns="46282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750254"/>
            <a:ext cx="5388610" cy="3885549"/>
          </a:xfrm>
          <a:prstGeom prst="rect">
            <a:avLst/>
          </a:prstGeom>
        </p:spPr>
        <p:txBody>
          <a:bodyPr vert="horz" lIns="92565" tIns="46282" rIns="92565" bIns="46282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375372"/>
            <a:ext cx="2918294" cy="494116"/>
          </a:xfrm>
          <a:prstGeom prst="rect">
            <a:avLst/>
          </a:prstGeom>
        </p:spPr>
        <p:txBody>
          <a:bodyPr vert="horz" lIns="92565" tIns="46282" rIns="92565" bIns="46282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859" y="9375372"/>
            <a:ext cx="2918294" cy="494116"/>
          </a:xfrm>
          <a:prstGeom prst="rect">
            <a:avLst/>
          </a:prstGeom>
        </p:spPr>
        <p:txBody>
          <a:bodyPr vert="horz" lIns="92565" tIns="46282" rIns="92565" bIns="46282" rtlCol="0" anchor="b"/>
          <a:lstStyle>
            <a:lvl1pPr algn="r">
              <a:defRPr sz="1200"/>
            </a:lvl1pPr>
          </a:lstStyle>
          <a:p>
            <a:fld id="{F9780562-8B9F-4393-BA1A-0559314F376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920629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10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11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2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3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4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5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6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7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8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9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38AF6-2FE4-433D-8F5F-7F6380395468}" type="datetime1">
              <a:rPr lang="en-US" altLang="ja-JP" smtClean="0"/>
              <a:t>6/1/2022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39BBB-BF26-4ECE-B877-1CDBE42A9098}" type="datetime1">
              <a:rPr lang="en-US" altLang="ja-JP" smtClean="0"/>
              <a:t>6/1/2022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3F99B-E07D-4CBF-9EC3-CB9D0493BC87}" type="datetime1">
              <a:rPr lang="en-US" altLang="ja-JP" smtClean="0"/>
              <a:t>6/1/2022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F8312-66E7-44BF-A5AA-CADA334229C7}" type="datetime1">
              <a:rPr lang="en-US" altLang="ja-JP" smtClean="0"/>
              <a:t>6/1/2022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637A9-119A-49DA-BD12-AAC58B377D80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EF6B0-C1A0-4D0D-89A3-1DFCCEF0B076}" type="datetime1">
              <a:rPr lang="en-US" altLang="ja-JP" smtClean="0"/>
              <a:t>6/1/2022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E079C-A60E-4043-AEF7-B76917126B91}" type="datetime1">
              <a:rPr lang="en-US" altLang="ja-JP" smtClean="0"/>
              <a:t>6/1/2022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C7EA8-AC9F-4547-8407-14A8C20F8320}" type="datetime1">
              <a:rPr lang="en-US" altLang="ja-JP" smtClean="0"/>
              <a:t>6/1/2022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A77A5-A788-450C-A778-099EAF5DBFD9}" type="datetime1">
              <a:rPr lang="en-US" altLang="ja-JP" smtClean="0"/>
              <a:t>6/1/2022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5325B-2240-4344-A0BB-38FC500DDFF3}" type="datetime1">
              <a:rPr lang="en-US" altLang="ja-JP" smtClean="0"/>
              <a:t>6/1/2022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AA45287E-4232-4610-8E40-D553EB28CC88}" type="datetime1">
              <a:rPr lang="en-US" altLang="ja-JP" smtClean="0"/>
              <a:t>6/1/2022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B88F0-E541-4CDD-94FB-B02A2BE07DDE}" type="datetime1">
              <a:rPr lang="en-US" altLang="ja-JP" smtClean="0"/>
              <a:t>6/1/2022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&#65279;<?xml version="1.0" encoding="utf-8" standalone="yes"?>
<Relationships xmlns="http://schemas.openxmlformats.org/package/2006/relationships">
  <Relationship Id="rId8" Type="http://schemas.openxmlformats.org/officeDocument/2006/relationships/slideLayout" Target="../slideLayouts/slideLayout8.xml" />
  <Relationship Id="rId3" Type="http://schemas.openxmlformats.org/officeDocument/2006/relationships/slideLayout" Target="../slideLayouts/slideLayout3.xml" />
  <Relationship Id="rId7" Type="http://schemas.openxmlformats.org/officeDocument/2006/relationships/slideLayout" Target="../slideLayouts/slideLayout7.xml" />
  <Relationship Id="rId12" Type="http://schemas.openxmlformats.org/officeDocument/2006/relationships/theme" Target="../theme/theme1.xml" />
  <Relationship Id="rId2" Type="http://schemas.openxmlformats.org/officeDocument/2006/relationships/slideLayout" Target="../slideLayouts/slideLayout2.xml" />
  <Relationship Id="rId1" Type="http://schemas.openxmlformats.org/officeDocument/2006/relationships/slideLayout" Target="../slideLayouts/slideLayout1.xml" />
  <Relationship Id="rId6" Type="http://schemas.openxmlformats.org/officeDocument/2006/relationships/slideLayout" Target="../slideLayouts/slideLayout6.xml" />
  <Relationship Id="rId11" Type="http://schemas.openxmlformats.org/officeDocument/2006/relationships/slideLayout" Target="../slideLayouts/slideLayout11.xml" />
  <Relationship Id="rId5" Type="http://schemas.openxmlformats.org/officeDocument/2006/relationships/slideLayout" Target="../slideLayouts/slideLayout5.xml" />
  <Relationship Id="rId10" Type="http://schemas.openxmlformats.org/officeDocument/2006/relationships/slideLayout" Target="../slideLayouts/slideLayout10.xml" />
  <Relationship Id="rId4" Type="http://schemas.openxmlformats.org/officeDocument/2006/relationships/slideLayout" Target="../slideLayouts/slideLayout4.xml" />
  <Relationship Id="rId9" Type="http://schemas.openxmlformats.org/officeDocument/2006/relationships/slideLayout" Target="../slideLayouts/slideLayout9.xml" />
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DCC3E73A-AB67-410E-ADC7-AA66B9C03CB7}" type="datetime1">
              <a:rPr lang="en-US" altLang="ja-JP" smtClean="0"/>
              <a:t>6/1/2022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kumimoji="1"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kumimoji="1"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kumimoji="1"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
<Relationships xmlns="http://schemas.openxmlformats.org/package/2006/relationships">
  <Relationship Id="rId1" Type="http://schemas.openxmlformats.org/officeDocument/2006/relationships/slideLayout" Target="../slideLayouts/slideLayout1.xml" />
</Relationships>
</file>

<file path=ppt/slides/_rels/slide2.xml.rels>&#65279;<?xml version="1.0" encoding="utf-8" standalone="yes"?>
<Relationships xmlns="http://schemas.openxmlformats.org/package/2006/relationships">
  <Relationship Id="rId1" Type="http://schemas.openxmlformats.org/officeDocument/2006/relationships/slideLayout" Target="../slideLayouts/slideLayout2.xml" />
</Relationships>
</file>

<file path=ppt/slides/_rels/slide3.xml.rels>&#65279;<?xml version="1.0" encoding="utf-8" standalone="yes"?>
<Relationships xmlns="http://schemas.openxmlformats.org/package/2006/relationships">
  <Relationship Id="rId1" Type="http://schemas.openxmlformats.org/officeDocument/2006/relationships/slideLayout" Target="../slideLayouts/slideLayout5.xml" />
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2FD71BA-5B51-4976-8F32-C0A82A13EBC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ja-JP" altLang="en-US" sz="4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介護予防・日常生活支援総合事業</a:t>
            </a:r>
            <a:br>
              <a:rPr lang="en-US" altLang="ja-JP" sz="4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</a:br>
            <a:r>
              <a:rPr lang="ja-JP" altLang="en-US" sz="4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報酬等の変更に関する</a:t>
            </a:r>
            <a:r>
              <a:rPr lang="en-US" altLang="ja-JP" sz="4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Q&amp;A</a:t>
            </a:r>
            <a:endParaRPr kumimoji="1" lang="ja-JP" altLang="en-US" sz="4800" dirty="0"/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9D8B67E8-44BF-4354-B52D-797367EBD58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2BD8E50E-A977-4529-95D7-8114D5A200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79464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0D37AD5-3D67-4F3E-A208-CD2BAC798C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目次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81F4962-C75A-4367-A83C-0A45E69363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1.</a:t>
            </a:r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処遇改善加算の算定について　相当・緩和サービス併用者の扱い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6614DECF-E84A-4637-84E8-247C7F6EA5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637A9-119A-49DA-BD12-AAC58B377D80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14743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80E14492-C094-42D4-9D7C-9D8EC276887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73211" y="2214193"/>
            <a:ext cx="4937760" cy="3800430"/>
          </a:xfr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1"/>
            <a:tileRect/>
          </a:gradFill>
          <a:ln w="57150">
            <a:solidFill>
              <a:srgbClr val="00B050"/>
            </a:solidFill>
          </a:ln>
        </p:spPr>
        <p:txBody>
          <a:bodyPr>
            <a:normAutofit fontScale="77500" lnSpcReduction="20000"/>
          </a:bodyPr>
          <a:lstStyle/>
          <a:p>
            <a:endParaRPr lang="en-US" altLang="ja-JP" sz="2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・１日に、訪問介護相当サービスと</a:t>
            </a:r>
            <a:endParaRPr lang="en-US" altLang="ja-JP" sz="2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緩和型サービスを利用している場合、</a:t>
            </a:r>
            <a:endParaRPr lang="en-US" altLang="ja-JP" sz="2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どちらの加算を算定するかを選択する</a:t>
            </a:r>
            <a:endParaRPr lang="en-US" altLang="ja-JP" sz="2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ことは可能か。</a:t>
            </a:r>
            <a:endParaRPr lang="en-US" altLang="ja-JP" sz="2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en-US" altLang="ja-JP" sz="2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・１月の中で、相当サービスと緩和型</a:t>
            </a:r>
            <a:endParaRPr lang="en-US" altLang="ja-JP" sz="2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サービスを併用する日と緩和型</a:t>
            </a:r>
            <a:endParaRPr lang="en-US" altLang="ja-JP" sz="2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サービスのみを利用する日が混在</a:t>
            </a:r>
            <a:endParaRPr lang="en-US" altLang="ja-JP" sz="2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する場合はどのように算定するか。</a:t>
            </a:r>
            <a:endParaRPr lang="en-US" altLang="ja-JP" sz="2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7017AE51-9420-4C76-BC42-864D149D23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>
            <a:normAutofit/>
          </a:bodyPr>
          <a:lstStyle/>
          <a:p>
            <a:r>
              <a:rPr kumimoji="1"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処遇改善加算の算定について</a:t>
            </a:r>
            <a:br>
              <a:rPr kumimoji="1" lang="en-US" altLang="ja-JP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</a:br>
            <a:r>
              <a:rPr kumimoji="1"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相当・緩和サービス併用者の扱い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4675E900-15D5-448D-ABD8-DC196FE343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36320" y="1846052"/>
            <a:ext cx="1804945" cy="592348"/>
          </a:xfrm>
          <a:solidFill>
            <a:schemeClr val="accent3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txBody>
          <a:bodyPr>
            <a:normAutofit/>
          </a:bodyPr>
          <a:lstStyle/>
          <a:p>
            <a:pPr algn="ctr"/>
            <a:r>
              <a:rPr kumimoji="1" lang="ja-JP" altLang="en-US" sz="2400" dirty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●質問●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174B26AB-49DA-4044-82DE-686AA3E179A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870714" y="2214193"/>
            <a:ext cx="5284966" cy="3800430"/>
          </a:xfr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1"/>
            <a:tileRect/>
          </a:gradFill>
          <a:ln w="57150">
            <a:solidFill>
              <a:srgbClr val="00B050"/>
            </a:solidFill>
          </a:ln>
        </p:spPr>
        <p:txBody>
          <a:bodyPr>
            <a:normAutofit fontScale="77500" lnSpcReduction="20000"/>
          </a:bodyPr>
          <a:lstStyle/>
          <a:p>
            <a:endParaRPr lang="en-US" altLang="ja-JP" sz="2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・１日毎にサービス内容を見て、加算</a:t>
            </a:r>
            <a:r>
              <a:rPr kumimoji="1"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を判断</a:t>
            </a:r>
            <a:endParaRPr kumimoji="1" lang="en-US" altLang="ja-JP" sz="2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kumimoji="1"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してください。どちらも算定できる場合は、</a:t>
            </a:r>
            <a:endParaRPr kumimoji="1" lang="en-US" altLang="ja-JP" sz="2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kumimoji="1"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相当サービスを優先とします。</a:t>
            </a:r>
            <a:endParaRPr kumimoji="1" lang="en-US" altLang="ja-JP" sz="2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kumimoji="1" lang="ja-JP" altLang="en-US" dirty="0"/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6282BD87-2454-4E27-9776-A9596A4FBF0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26480" y="1846052"/>
            <a:ext cx="1542552" cy="592348"/>
          </a:xfrm>
          <a:solidFill>
            <a:schemeClr val="accent3">
              <a:lumMod val="75000"/>
            </a:schemeClr>
          </a:solidFill>
          <a:ln w="38100">
            <a:solidFill>
              <a:schemeClr val="accent2">
                <a:lumMod val="75000"/>
              </a:schemeClr>
            </a:solidFill>
          </a:ln>
        </p:spPr>
        <p:txBody>
          <a:bodyPr>
            <a:normAutofit/>
          </a:bodyPr>
          <a:lstStyle/>
          <a:p>
            <a:pPr algn="ctr"/>
            <a:r>
              <a:rPr kumimoji="1" lang="ja-JP" altLang="en-US" sz="2400" dirty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●回答●</a:t>
            </a:r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EB0A088-017D-4F56-A626-FAC4414770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z="1600" smtClean="0"/>
              <a:t>3</a:t>
            </a:fld>
            <a:endParaRPr lang="en-US" sz="1600" dirty="0"/>
          </a:p>
        </p:txBody>
      </p:sp>
      <p:graphicFrame>
        <p:nvGraphicFramePr>
          <p:cNvPr id="8" name="表 7">
            <a:extLst>
              <a:ext uri="{FF2B5EF4-FFF2-40B4-BE49-F238E27FC236}">
                <a16:creationId xmlns:a16="http://schemas.microsoft.com/office/drawing/2014/main" id="{3F53CA0C-0DA8-4D0C-A7B2-E12A34A6630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0592280"/>
              </p:ext>
            </p:extLst>
          </p:nvPr>
        </p:nvGraphicFramePr>
        <p:xfrm>
          <a:off x="6044317" y="3849365"/>
          <a:ext cx="4937760" cy="1691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63489">
                  <a:extLst>
                    <a:ext uri="{9D8B030D-6E8A-4147-A177-3AD203B41FA5}">
                      <a16:colId xmlns:a16="http://schemas.microsoft.com/office/drawing/2014/main" val="2518790949"/>
                    </a:ext>
                  </a:extLst>
                </a:gridCol>
                <a:gridCol w="2974271">
                  <a:extLst>
                    <a:ext uri="{9D8B030D-6E8A-4147-A177-3AD203B41FA5}">
                      <a16:colId xmlns:a16="http://schemas.microsoft.com/office/drawing/2014/main" val="2882628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サービス内容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処遇改善加算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32595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相当</a:t>
                      </a:r>
                      <a:r>
                        <a:rPr kumimoji="1" lang="en-US" altLang="ja-JP" sz="16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+</a:t>
                      </a:r>
                      <a:r>
                        <a:rPr kumimoji="1" lang="ja-JP" altLang="en-US" sz="16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緩和型併用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相当サービスの加算を算定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528395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相当サービスのみ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相当サービスの加算を算定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321561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緩和型サービスのみ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緩和型サービスの加算を算定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277882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64851076"/>
      </p:ext>
    </p:extLst>
  </p:cSld>
  <p:clrMapOvr>
    <a:masterClrMapping/>
  </p:clrMapOvr>
</p:sld>
</file>

<file path=ppt/theme/theme1.xml><?xml version="1.0" encoding="utf-8"?>
<a:theme xmlns:a="http://schemas.openxmlformats.org/drawingml/2006/main" name="レトロスペクト">
  <a:themeElements>
    <a:clrScheme name="Retrospect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6B9F25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